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4" r:id="rId5"/>
    <p:sldMasterId id="2147483697" r:id="rId6"/>
  </p:sldMasterIdLst>
  <p:notesMasterIdLst>
    <p:notesMasterId r:id="rId17"/>
  </p:notesMasterIdLst>
  <p:handoutMasterIdLst>
    <p:handoutMasterId r:id="rId18"/>
  </p:handoutMasterIdLst>
  <p:sldIdLst>
    <p:sldId id="259" r:id="rId7"/>
    <p:sldId id="261" r:id="rId8"/>
    <p:sldId id="267" r:id="rId9"/>
    <p:sldId id="268" r:id="rId10"/>
    <p:sldId id="269" r:id="rId11"/>
    <p:sldId id="260" r:id="rId12"/>
    <p:sldId id="272" r:id="rId13"/>
    <p:sldId id="264" r:id="rId14"/>
    <p:sldId id="271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A0A"/>
    <a:srgbClr val="2F66A8"/>
    <a:srgbClr val="0B4D7A"/>
    <a:srgbClr val="010B37"/>
    <a:srgbClr val="CF142B"/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78" autoAdjust="0"/>
    <p:restoredTop sz="94660"/>
  </p:normalViewPr>
  <p:slideViewPr>
    <p:cSldViewPr snapToGrid="0">
      <p:cViewPr varScale="1">
        <p:scale>
          <a:sx n="92" d="100"/>
          <a:sy n="92" d="100"/>
        </p:scale>
        <p:origin x="811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92" y="11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282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1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 userDrawn="1"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 err="1">
                <a:solidFill>
                  <a:srgbClr val="990A0A"/>
                </a:solidFill>
              </a:rPr>
              <a:t>PSBlazor</a:t>
            </a:r>
            <a:endParaRPr lang="en-GB" sz="6000" dirty="0">
              <a:solidFill>
                <a:srgbClr val="990A0A"/>
              </a:solidFill>
            </a:endParaRPr>
          </a:p>
          <a:p>
            <a:r>
              <a:rPr lang="en-GB" sz="3500" dirty="0">
                <a:solidFill>
                  <a:srgbClr val="990A0A"/>
                </a:solidFill>
              </a:rPr>
              <a:t>A new PowerShell web technology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 userDrawn="1"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>
                <a:solidFill>
                  <a:srgbClr val="990A0A"/>
                </a:solidFill>
              </a:rPr>
              <a:t>Adam Driscoll</a:t>
            </a:r>
            <a:endParaRPr lang="en-GB" b="1" i="1" dirty="0">
              <a:solidFill>
                <a:srgbClr val="990A0A"/>
              </a:solidFill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 userDrawn="1"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643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10B37"/>
                </a:solidFill>
              </a:defRPr>
            </a:lvl1pPr>
          </a:lstStyle>
          <a:p>
            <a:pPr lvl="0"/>
            <a:r>
              <a:rPr lang="en-US" dirty="0"/>
              <a:t>Your bio</a:t>
            </a:r>
            <a:endParaRPr lang="en-GB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10B37"/>
                </a:solidFill>
              </a:defRPr>
            </a:lvl1pPr>
          </a:lstStyle>
          <a:p>
            <a:r>
              <a:rPr lang="en-US" dirty="0"/>
              <a:t>Speaker’s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96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defRPr>
                <a:solidFill>
                  <a:srgbClr val="990A0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theme" Target="../theme/theme3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CFB50422-2D44-660B-E169-0C0200004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4318AA-08BC-312C-6AD0-B559AD004F7E}"/>
              </a:ext>
            </a:extLst>
          </p:cNvPr>
          <p:cNvSpPr/>
          <p:nvPr userDrawn="1"/>
        </p:nvSpPr>
        <p:spPr>
          <a:xfrm>
            <a:off x="298027" y="5913120"/>
            <a:ext cx="1703113" cy="944880"/>
          </a:xfrm>
          <a:prstGeom prst="rect">
            <a:avLst/>
          </a:prstGeom>
          <a:solidFill>
            <a:srgbClr val="990A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3757FF5F-93E2-037C-C1F1-74ECC2B3D5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56" y="6023893"/>
            <a:ext cx="1498654" cy="493747"/>
          </a:xfrm>
          <a:prstGeom prst="rect">
            <a:avLst/>
          </a:prstGeom>
        </p:spPr>
      </p:pic>
      <p:pic>
        <p:nvPicPr>
          <p:cNvPr id="9" name="Image 8" descr="Une image contenant symbole, logo, Emblème, Marque&#10;&#10;Description générée automatiquement">
            <a:extLst>
              <a:ext uri="{FF2B5EF4-FFF2-40B4-BE49-F238E27FC236}">
                <a16:creationId xmlns:a16="http://schemas.microsoft.com/office/drawing/2014/main" id="{AD936A8C-5D6C-2656-C93E-2189656652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62" y="296656"/>
            <a:ext cx="1939073" cy="1717858"/>
          </a:xfrm>
          <a:prstGeom prst="rect">
            <a:avLst/>
          </a:prstGeom>
        </p:spPr>
      </p:pic>
      <p:pic>
        <p:nvPicPr>
          <p:cNvPr id="4" name="Image 3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9A357A6F-8849-8F14-870C-2F8C29879FA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80" y="5469532"/>
            <a:ext cx="2770293" cy="13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9B1E3801-5212-B241-A5E2-91B315C9AE7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2094937-314C-37DB-B192-971973FB1A4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990A0A"/>
                </a:solidFill>
              </a:rPr>
              <a:t>@adamdriscoll</a:t>
            </a:r>
          </a:p>
        </p:txBody>
      </p:sp>
      <p:pic>
        <p:nvPicPr>
          <p:cNvPr id="8" name="Image 7" descr="Une image contenant texte, logo, symbole, Police&#10;&#10;Description générée automatiquement">
            <a:extLst>
              <a:ext uri="{FF2B5EF4-FFF2-40B4-BE49-F238E27FC236}">
                <a16:creationId xmlns:a16="http://schemas.microsoft.com/office/drawing/2014/main" id="{513F1392-3328-513A-302A-337166DBEF8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277" y="195658"/>
            <a:ext cx="890737" cy="1029892"/>
          </a:xfrm>
          <a:prstGeom prst="rect">
            <a:avLst/>
          </a:prstGeom>
        </p:spPr>
      </p:pic>
      <p:pic>
        <p:nvPicPr>
          <p:cNvPr id="12" name="Image 11" descr="Une image contenant capture d’écran, Graphique, ligne, Caractère coloré&#10;&#10;Description générée automatiquement">
            <a:extLst>
              <a:ext uri="{FF2B5EF4-FFF2-40B4-BE49-F238E27FC236}">
                <a16:creationId xmlns:a16="http://schemas.microsoft.com/office/drawing/2014/main" id="{8A480C37-AE12-E1D1-DBAB-F7F94B19132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23" y="6359751"/>
            <a:ext cx="379477" cy="38862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990A0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rgbClr val="010B37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990A0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rgbClr val="010B3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10B3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10B3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3D013507-F58E-9B32-635F-9C30E8BC98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5DE52287-FB87-FECE-9D10-E10563B56301}"/>
              </a:ext>
            </a:extLst>
          </p:cNvPr>
          <p:cNvSpPr/>
          <p:nvPr userDrawn="1"/>
        </p:nvSpPr>
        <p:spPr>
          <a:xfrm flipH="1">
            <a:off x="8120130" y="2538152"/>
            <a:ext cx="2620193" cy="375006"/>
          </a:xfrm>
          <a:custGeom>
            <a:avLst/>
            <a:gdLst>
              <a:gd name="connsiteX0" fmla="*/ 2620192 w 2620193"/>
              <a:gd name="connsiteY0" fmla="*/ 0 h 371129"/>
              <a:gd name="connsiteX1" fmla="*/ 0 w 2620193"/>
              <a:gd name="connsiteY1" fmla="*/ 0 h 371129"/>
              <a:gd name="connsiteX2" fmla="*/ 0 w 2620193"/>
              <a:gd name="connsiteY2" fmla="*/ 371129 h 371129"/>
              <a:gd name="connsiteX3" fmla="*/ 2620193 w 2620193"/>
              <a:gd name="connsiteY3" fmla="*/ 371129 h 371129"/>
              <a:gd name="connsiteX4" fmla="*/ 2619189 w 2620193"/>
              <a:gd name="connsiteY4" fmla="*/ 370301 h 371129"/>
              <a:gd name="connsiteX5" fmla="*/ 2542668 w 2620193"/>
              <a:gd name="connsiteY5" fmla="*/ 185564 h 371129"/>
              <a:gd name="connsiteX6" fmla="*/ 2619189 w 2620193"/>
              <a:gd name="connsiteY6" fmla="*/ 828 h 37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0193" h="371129">
                <a:moveTo>
                  <a:pt x="2620192" y="0"/>
                </a:moveTo>
                <a:lnTo>
                  <a:pt x="0" y="0"/>
                </a:lnTo>
                <a:lnTo>
                  <a:pt x="0" y="371129"/>
                </a:lnTo>
                <a:lnTo>
                  <a:pt x="2620193" y="371129"/>
                </a:lnTo>
                <a:lnTo>
                  <a:pt x="2619189" y="370301"/>
                </a:lnTo>
                <a:cubicBezTo>
                  <a:pt x="2571910" y="323022"/>
                  <a:pt x="2542668" y="257708"/>
                  <a:pt x="2542668" y="185564"/>
                </a:cubicBezTo>
                <a:cubicBezTo>
                  <a:pt x="2542668" y="113420"/>
                  <a:pt x="2571910" y="48106"/>
                  <a:pt x="2619189" y="828"/>
                </a:cubicBezTo>
                <a:close/>
              </a:path>
            </a:pathLst>
          </a:custGeom>
          <a:solidFill>
            <a:srgbClr val="2F66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baseline="0" dirty="0"/>
          </a:p>
        </p:txBody>
      </p:sp>
      <p:pic>
        <p:nvPicPr>
          <p:cNvPr id="3" name="Image 2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453ABD54-9FF3-5900-D20D-2EF909F3FA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2" y="445540"/>
            <a:ext cx="4880628" cy="1976869"/>
          </a:xfrm>
          <a:prstGeom prst="rect">
            <a:avLst/>
          </a:prstGeom>
        </p:spPr>
      </p:pic>
      <p:pic>
        <p:nvPicPr>
          <p:cNvPr id="5" name="Image 4" descr="Une image contenant capture d’écran, texte, dessin humoristique&#10;&#10;Description générée automatiquement">
            <a:extLst>
              <a:ext uri="{FF2B5EF4-FFF2-40B4-BE49-F238E27FC236}">
                <a16:creationId xmlns:a16="http://schemas.microsoft.com/office/drawing/2014/main" id="{607440BE-1963-4C15-D40F-8AEC4ED046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4955"/>
            <a:ext cx="3609929" cy="2850698"/>
          </a:xfrm>
          <a:prstGeom prst="rect">
            <a:avLst/>
          </a:prstGeom>
        </p:spPr>
      </p:pic>
      <p:pic>
        <p:nvPicPr>
          <p:cNvPr id="6" name="Image 5" descr="Une image contenant texte, logo, symbole, Police&#10;&#10;Description générée automatiquement">
            <a:extLst>
              <a:ext uri="{FF2B5EF4-FFF2-40B4-BE49-F238E27FC236}">
                <a16:creationId xmlns:a16="http://schemas.microsoft.com/office/drawing/2014/main" id="{32686C5D-8A41-9F0A-CE0E-1D944CC7CA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507" y="3783234"/>
            <a:ext cx="1745723" cy="2018447"/>
          </a:xfrm>
          <a:prstGeom prst="rect">
            <a:avLst/>
          </a:prstGeom>
        </p:spPr>
      </p:pic>
      <p:pic>
        <p:nvPicPr>
          <p:cNvPr id="9" name="Image 8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2DBB79BA-2B58-5423-8D1D-DB7F4ECF01A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84" y="5296131"/>
            <a:ext cx="1770835" cy="420333"/>
          </a:xfrm>
          <a:prstGeom prst="rect">
            <a:avLst/>
          </a:prstGeom>
        </p:spPr>
      </p:pic>
      <p:pic>
        <p:nvPicPr>
          <p:cNvPr id="10" name="Image 9" descr="Une image contenant texte, logo, Police, symbole&#10;&#10;Description générée automatiquement">
            <a:extLst>
              <a:ext uri="{FF2B5EF4-FFF2-40B4-BE49-F238E27FC236}">
                <a16:creationId xmlns:a16="http://schemas.microsoft.com/office/drawing/2014/main" id="{CC0D93A4-33FA-94D4-6287-54C75CD57D2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96" y="3731764"/>
            <a:ext cx="1736096" cy="1861873"/>
          </a:xfrm>
          <a:prstGeom prst="rect">
            <a:avLst/>
          </a:prstGeom>
        </p:spPr>
      </p:pic>
      <p:pic>
        <p:nvPicPr>
          <p:cNvPr id="11" name="Image 10" descr="Une image contenant symbole, logo, Police, Emblème&#10;&#10;Description générée automatiquement">
            <a:extLst>
              <a:ext uri="{FF2B5EF4-FFF2-40B4-BE49-F238E27FC236}">
                <a16:creationId xmlns:a16="http://schemas.microsoft.com/office/drawing/2014/main" id="{6E55948E-7658-F2D5-36E2-6DE88DE0A12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254" y="3737914"/>
            <a:ext cx="1736096" cy="1482570"/>
          </a:xfrm>
          <a:prstGeom prst="rect">
            <a:avLst/>
          </a:prstGeom>
        </p:spPr>
      </p:pic>
      <p:pic>
        <p:nvPicPr>
          <p:cNvPr id="12" name="Image 11" descr="Une image contenant texte, Police, Graphique, affiche&#10;&#10;Description générée automatiquement">
            <a:extLst>
              <a:ext uri="{FF2B5EF4-FFF2-40B4-BE49-F238E27FC236}">
                <a16:creationId xmlns:a16="http://schemas.microsoft.com/office/drawing/2014/main" id="{C8AE7D4E-3868-132F-64A4-FADF256D2E3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76" y="3770607"/>
            <a:ext cx="1579331" cy="2204665"/>
          </a:xfrm>
          <a:prstGeom prst="rect">
            <a:avLst/>
          </a:prstGeom>
        </p:spPr>
      </p:pic>
      <p:pic>
        <p:nvPicPr>
          <p:cNvPr id="14" name="Image 13" descr="Une image contenant cercle, symbole, Police, Graphique&#10;&#10;Description générée automatiquement">
            <a:extLst>
              <a:ext uri="{FF2B5EF4-FFF2-40B4-BE49-F238E27FC236}">
                <a16:creationId xmlns:a16="http://schemas.microsoft.com/office/drawing/2014/main" id="{AAC49F87-2665-4E79-B6AA-ADE03CAD26D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93" y="1097830"/>
            <a:ext cx="251066" cy="251066"/>
          </a:xfrm>
          <a:prstGeom prst="rect">
            <a:avLst/>
          </a:prstGeom>
        </p:spPr>
      </p:pic>
      <p:pic>
        <p:nvPicPr>
          <p:cNvPr id="15" name="Image 14" descr="Une image contenant logo, symbole, Graphique, blanc&#10;&#10;Description générée automatiquement">
            <a:extLst>
              <a:ext uri="{FF2B5EF4-FFF2-40B4-BE49-F238E27FC236}">
                <a16:creationId xmlns:a16="http://schemas.microsoft.com/office/drawing/2014/main" id="{B5DEFA53-22FC-33BD-CA3A-98179400132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47" y="779824"/>
            <a:ext cx="251067" cy="251067"/>
          </a:xfrm>
          <a:prstGeom prst="rect">
            <a:avLst/>
          </a:prstGeom>
        </p:spPr>
      </p:pic>
      <p:pic>
        <p:nvPicPr>
          <p:cNvPr id="16" name="Image 15" descr="Une image contenant logo, Police, symbole, Graphique&#10;&#10;Description générée automatiquement">
            <a:extLst>
              <a:ext uri="{FF2B5EF4-FFF2-40B4-BE49-F238E27FC236}">
                <a16:creationId xmlns:a16="http://schemas.microsoft.com/office/drawing/2014/main" id="{64C1DE5B-D908-BAB1-CE90-2B6AC311AC5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93" y="445540"/>
            <a:ext cx="245609" cy="248338"/>
          </a:xfrm>
          <a:prstGeom prst="rect">
            <a:avLst/>
          </a:prstGeom>
        </p:spPr>
      </p:pic>
      <p:pic>
        <p:nvPicPr>
          <p:cNvPr id="19" name="Image 18" descr="Une image contenant Police, texte, Graphique, graphisme&#10;&#10;Description générée automatiquement">
            <a:extLst>
              <a:ext uri="{FF2B5EF4-FFF2-40B4-BE49-F238E27FC236}">
                <a16:creationId xmlns:a16="http://schemas.microsoft.com/office/drawing/2014/main" id="{EEFC675C-70CE-2AB7-4478-552F7F30B7B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97" y="5937137"/>
            <a:ext cx="1347512" cy="363214"/>
          </a:xfrm>
          <a:prstGeom prst="rect">
            <a:avLst/>
          </a:prstGeom>
        </p:spPr>
      </p:pic>
      <p:pic>
        <p:nvPicPr>
          <p:cNvPr id="20" name="Image 19" descr="Une image contenant Graphique, Police, graphisme, blanc&#10;&#10;Description générée automatiquement">
            <a:extLst>
              <a:ext uri="{FF2B5EF4-FFF2-40B4-BE49-F238E27FC236}">
                <a16:creationId xmlns:a16="http://schemas.microsoft.com/office/drawing/2014/main" id="{AA1F32FD-2D5C-0D08-7883-92A24BBF0C6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634" y="6433117"/>
            <a:ext cx="1353098" cy="2051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8DF6D0-A3D4-8DBC-3A6E-54F3F0980432}"/>
              </a:ext>
            </a:extLst>
          </p:cNvPr>
          <p:cNvSpPr/>
          <p:nvPr userDrawn="1"/>
        </p:nvSpPr>
        <p:spPr>
          <a:xfrm flipH="1">
            <a:off x="10831890" y="2542029"/>
            <a:ext cx="104308" cy="3711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E54A00EB-BC70-5092-5335-E40F491CC81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660" y="1902693"/>
            <a:ext cx="7863912" cy="40950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35BD2AC-827F-E279-71DD-8F2F4C3FC6B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29" y="2625602"/>
            <a:ext cx="2284014" cy="227078"/>
          </a:xfrm>
          <a:prstGeom prst="rect">
            <a:avLst/>
          </a:prstGeom>
        </p:spPr>
      </p:pic>
      <p:pic>
        <p:nvPicPr>
          <p:cNvPr id="34" name="Image 33" descr="Une image contenant logo, symbole, cercle, Graphique&#10;&#10;Description générée automatiquement">
            <a:extLst>
              <a:ext uri="{FF2B5EF4-FFF2-40B4-BE49-F238E27FC236}">
                <a16:creationId xmlns:a16="http://schemas.microsoft.com/office/drawing/2014/main" id="{61C17507-705E-0FF5-BA40-DE0441D5625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16" y="2511557"/>
            <a:ext cx="436870" cy="441723"/>
          </a:xfrm>
          <a:prstGeom prst="rect">
            <a:avLst/>
          </a:prstGeom>
        </p:spPr>
      </p:pic>
      <p:pic>
        <p:nvPicPr>
          <p:cNvPr id="36" name="Image 35" descr="Une image contenant cercle, symbole, Police, Graphique&#10;&#10;Description générée automatiquement">
            <a:extLst>
              <a:ext uri="{FF2B5EF4-FFF2-40B4-BE49-F238E27FC236}">
                <a16:creationId xmlns:a16="http://schemas.microsoft.com/office/drawing/2014/main" id="{D77AD865-5832-E04E-C5A0-AE5710EF022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377" y="2505412"/>
            <a:ext cx="446577" cy="446577"/>
          </a:xfrm>
          <a:prstGeom prst="rect">
            <a:avLst/>
          </a:prstGeom>
        </p:spPr>
      </p:pic>
      <p:pic>
        <p:nvPicPr>
          <p:cNvPr id="38" name="Image 37" descr="Une image contenant logo, Graphique, symbole, cercle&#10;&#10;Description générée automatiquement">
            <a:extLst>
              <a:ext uri="{FF2B5EF4-FFF2-40B4-BE49-F238E27FC236}">
                <a16:creationId xmlns:a16="http://schemas.microsoft.com/office/drawing/2014/main" id="{19FFE0A3-A132-D37B-A0F7-E4B615906229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43" y="2505411"/>
            <a:ext cx="446577" cy="446577"/>
          </a:xfrm>
          <a:prstGeom prst="rect">
            <a:avLst/>
          </a:prstGeom>
        </p:spPr>
      </p:pic>
      <p:pic>
        <p:nvPicPr>
          <p:cNvPr id="43" name="Image 42" descr="Une image contenant Police, Graphique, typographie, texte&#10;&#10;Description générée automatiquement">
            <a:extLst>
              <a:ext uri="{FF2B5EF4-FFF2-40B4-BE49-F238E27FC236}">
                <a16:creationId xmlns:a16="http://schemas.microsoft.com/office/drawing/2014/main" id="{24B0A068-DCB8-F739-3666-9C430454433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227" y="3307643"/>
            <a:ext cx="2038560" cy="3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8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990A0A"/>
                </a:solidFill>
              </a:rPr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43A991-704C-8D33-AF62-B3355C9A65DC}"/>
              </a:ext>
            </a:extLst>
          </p:cNvPr>
          <p:cNvSpPr txBox="1"/>
          <p:nvPr/>
        </p:nvSpPr>
        <p:spPr>
          <a:xfrm>
            <a:off x="536917" y="5602778"/>
            <a:ext cx="11423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PSDAYCH20 to get 20% off any Ironman Software product on our website</a:t>
            </a:r>
          </a:p>
        </p:txBody>
      </p:sp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990A0A"/>
                </a:solidFill>
                <a:latin typeface="+mn-lt"/>
                <a:ea typeface="+mn-ea"/>
                <a:cs typeface="+mn-cs"/>
              </a:rPr>
              <a:t>Adam Driscoll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990A0A"/>
                </a:solidFill>
              </a:rPr>
              <a:t>- Owner\Lead Dev Ironman Software LLC</a:t>
            </a:r>
          </a:p>
          <a:p>
            <a:pPr marL="0" indent="0">
              <a:buNone/>
            </a:pPr>
            <a:r>
              <a:rPr lang="en-US" dirty="0">
                <a:solidFill>
                  <a:srgbClr val="990A0A"/>
                </a:solidFill>
              </a:rPr>
              <a:t>- PowerShell MVP</a:t>
            </a:r>
          </a:p>
          <a:p>
            <a:pPr marL="0" indent="0">
              <a:buNone/>
            </a:pPr>
            <a:r>
              <a:rPr lang="en-US" dirty="0">
                <a:solidFill>
                  <a:srgbClr val="990A0A"/>
                </a:solidFill>
              </a:rPr>
              <a:t>- Author, Blogger, YouTuber</a:t>
            </a:r>
          </a:p>
          <a:p>
            <a:pPr marL="0" indent="0">
              <a:buNone/>
            </a:pPr>
            <a:r>
              <a:rPr lang="en-US" dirty="0">
                <a:solidFill>
                  <a:srgbClr val="990A0A"/>
                </a:solidFill>
              </a:rPr>
              <a:t>- Really jet lagged</a:t>
            </a:r>
          </a:p>
        </p:txBody>
      </p:sp>
      <p:pic>
        <p:nvPicPr>
          <p:cNvPr id="4" name="Image 3" descr="Une image contenant Visage humain, habits, personne, Menton&#10;&#10;Description générée automatiquement">
            <a:extLst>
              <a:ext uri="{FF2B5EF4-FFF2-40B4-BE49-F238E27FC236}">
                <a16:creationId xmlns:a16="http://schemas.microsoft.com/office/drawing/2014/main" id="{08284BEF-A09A-08FA-9B62-CEDE1831B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1" y="323143"/>
            <a:ext cx="2583843" cy="275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49946-92B6-BF4A-9B8A-274846976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3ACBA4-51B4-58BB-14F6-636561440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990A0A"/>
                </a:solidFill>
              </a:rPr>
              <a:t>PowerShell Universal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7AC93C-E174-B452-2D54-777364684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466" y="1357236"/>
            <a:ext cx="11573692" cy="1895941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A platform for building web-based tools with PowerShell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44DEF-8DD2-3F09-2706-5789228B7975}"/>
              </a:ext>
            </a:extLst>
          </p:cNvPr>
          <p:cNvSpPr txBox="1"/>
          <p:nvPr/>
        </p:nvSpPr>
        <p:spPr>
          <a:xfrm>
            <a:off x="2475411" y="3749040"/>
            <a:ext cx="102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4143A-B854-B36A-5B62-9974AB8AA12E}"/>
              </a:ext>
            </a:extLst>
          </p:cNvPr>
          <p:cNvSpPr txBox="1"/>
          <p:nvPr/>
        </p:nvSpPr>
        <p:spPr>
          <a:xfrm>
            <a:off x="5521233" y="3744686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811C9-4315-790E-6394-B0A3A7161621}"/>
              </a:ext>
            </a:extLst>
          </p:cNvPr>
          <p:cNvSpPr txBox="1"/>
          <p:nvPr/>
        </p:nvSpPr>
        <p:spPr>
          <a:xfrm>
            <a:off x="9176655" y="3734677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62A61-7056-4A4C-08E9-A1C417541124}"/>
              </a:ext>
            </a:extLst>
          </p:cNvPr>
          <p:cNvSpPr txBox="1"/>
          <p:nvPr/>
        </p:nvSpPr>
        <p:spPr>
          <a:xfrm>
            <a:off x="2457992" y="5573487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0CE33A-6AE0-D92F-608E-F6756DDA1DBD}"/>
              </a:ext>
            </a:extLst>
          </p:cNvPr>
          <p:cNvSpPr txBox="1"/>
          <p:nvPr/>
        </p:nvSpPr>
        <p:spPr>
          <a:xfrm>
            <a:off x="5355770" y="5573487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26CD7-2839-2BA0-45E8-BC2F274A99BF}"/>
              </a:ext>
            </a:extLst>
          </p:cNvPr>
          <p:cNvSpPr txBox="1"/>
          <p:nvPr/>
        </p:nvSpPr>
        <p:spPr>
          <a:xfrm>
            <a:off x="8438604" y="5573487"/>
            <a:ext cx="250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PowerShell Focused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55BDBA-6F60-9BCC-9221-47230F907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805" y="4332515"/>
            <a:ext cx="1240972" cy="124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010D9C0-C09E-06E7-CDC4-D0B20F31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812" y="2650126"/>
            <a:ext cx="926375" cy="92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7792F8-DE42-6B8C-DF93-82103DBCD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47" y="2716302"/>
            <a:ext cx="1646887" cy="92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8654B-4233-1D78-F8D7-462E914D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657" y="4456646"/>
            <a:ext cx="1100684" cy="109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7FD813C-079F-66A5-A22E-CB228D856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421" y="2559003"/>
            <a:ext cx="1240972" cy="124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D9AC678-6773-D01B-59B6-156E18918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63" y="4332515"/>
            <a:ext cx="2104209" cy="140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6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2E67-CAB9-1205-633C-45FC7D736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Blazor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5E39E-5BF7-B3EE-8551-5BAE95B34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Rich interactive UIs built in .NET</a:t>
            </a:r>
          </a:p>
          <a:p>
            <a:r>
              <a:rPr lang="en-US" dirty="0"/>
              <a:t>JavaScript optional</a:t>
            </a:r>
          </a:p>
          <a:p>
            <a:r>
              <a:rPr lang="en-US" dirty="0"/>
              <a:t>Render HTML and CSS with wide browser support</a:t>
            </a:r>
          </a:p>
          <a:p>
            <a:r>
              <a:rPr lang="en-US" dirty="0"/>
              <a:t>Growing ecosystem of libraries</a:t>
            </a:r>
          </a:p>
          <a:p>
            <a:r>
              <a:rPr lang="en-US" dirty="0"/>
              <a:t>Support for WASM and Server Side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1459057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rgbClr val="990A0A"/>
                </a:solidFill>
              </a:rPr>
              <a:t>What</a:t>
            </a:r>
            <a:r>
              <a:rPr lang="fr-FR" dirty="0">
                <a:solidFill>
                  <a:srgbClr val="990A0A"/>
                </a:solidFill>
              </a:rPr>
              <a:t> </a:t>
            </a:r>
            <a:r>
              <a:rPr lang="fr-FR" dirty="0" err="1">
                <a:solidFill>
                  <a:srgbClr val="990A0A"/>
                </a:solidFill>
              </a:rPr>
              <a:t>is</a:t>
            </a:r>
            <a:r>
              <a:rPr lang="fr-FR" dirty="0">
                <a:solidFill>
                  <a:srgbClr val="990A0A"/>
                </a:solidFill>
              </a:rPr>
              <a:t> </a:t>
            </a:r>
            <a:r>
              <a:rPr lang="fr-FR" dirty="0" err="1">
                <a:solidFill>
                  <a:srgbClr val="990A0A"/>
                </a:solidFill>
              </a:rPr>
              <a:t>PSBlazor</a:t>
            </a:r>
            <a:r>
              <a:rPr lang="fr-FR" dirty="0">
                <a:solidFill>
                  <a:srgbClr val="990A0A"/>
                </a:solidFill>
              </a:rPr>
              <a:t>?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Web UI technology built into PowerShell Universal</a:t>
            </a:r>
          </a:p>
          <a:p>
            <a:r>
              <a:rPr lang="en-GB" dirty="0"/>
              <a:t>Built on </a:t>
            </a:r>
            <a:r>
              <a:rPr lang="en-GB" dirty="0" err="1"/>
              <a:t>Blazor</a:t>
            </a:r>
            <a:r>
              <a:rPr lang="en-GB" dirty="0"/>
              <a:t> </a:t>
            </a:r>
          </a:p>
          <a:p>
            <a:r>
              <a:rPr lang="en-GB" dirty="0"/>
              <a:t>Dynamic and interactive </a:t>
            </a:r>
          </a:p>
          <a:p>
            <a:r>
              <a:rPr lang="en-GB" dirty="0"/>
              <a:t>Declarative XML-style syntax </a:t>
            </a:r>
          </a:p>
          <a:p>
            <a:r>
              <a:rPr lang="en-GB" dirty="0"/>
              <a:t>Integration with PowerShell via function and variable binding</a:t>
            </a:r>
          </a:p>
          <a:p>
            <a:r>
              <a:rPr lang="en-GB" dirty="0"/>
              <a:t>No WASM support 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157DA-94A9-5A3F-8327-BE230BFC4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61A1B1-9A7D-077F-D113-63F825646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PowerShell vs </a:t>
            </a:r>
            <a:r>
              <a:rPr lang="fr-FR" dirty="0" err="1"/>
              <a:t>Blazor</a:t>
            </a:r>
            <a:r>
              <a:rPr lang="fr-FR" dirty="0"/>
              <a:t> Apps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95B7B5-788A-1375-F814-5592FCAAD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Reduced resilience on PowerShell for everything</a:t>
            </a:r>
          </a:p>
          <a:p>
            <a:r>
              <a:rPr lang="en-GB" dirty="0"/>
              <a:t>Structured layout via XML</a:t>
            </a:r>
          </a:p>
          <a:p>
            <a:r>
              <a:rPr lang="en-GB" dirty="0"/>
              <a:t>More rigid</a:t>
            </a:r>
          </a:p>
          <a:p>
            <a:r>
              <a:rPr lang="en-GB" dirty="0"/>
              <a:t>Similar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94901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>
                <a:solidFill>
                  <a:srgbClr val="990A0A"/>
                </a:solidFill>
              </a:rPr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269379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- Basic Syntax</a:t>
            </a:r>
          </a:p>
          <a:p>
            <a:r>
              <a:rPr lang="en-GB" dirty="0"/>
              <a:t>- Variables</a:t>
            </a:r>
          </a:p>
          <a:p>
            <a:r>
              <a:rPr lang="en-GB" dirty="0"/>
              <a:t>- Event Handlers</a:t>
            </a:r>
          </a:p>
          <a:p>
            <a:r>
              <a:rPr lang="en-GB" dirty="0"/>
              <a:t>- Tables</a:t>
            </a:r>
          </a:p>
          <a:p>
            <a:r>
              <a:rPr lang="en-GB" dirty="0"/>
              <a:t>- Forms</a:t>
            </a:r>
          </a:p>
          <a:p>
            <a:r>
              <a:rPr lang="en-GB" dirty="0"/>
              <a:t>- Dynamic Regions</a:t>
            </a:r>
          </a:p>
          <a:p>
            <a:r>
              <a:rPr lang="en-GB" dirty="0"/>
              <a:t>- Conditions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80D42-F458-6766-A5D5-348FB2D2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C351-D411-DE00-B413-A70595C3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07219-CAEC-9915-4F32-1AC5E5F0C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V5 Beta 1 – Mid March</a:t>
            </a:r>
          </a:p>
          <a:p>
            <a:r>
              <a:rPr lang="en-US" dirty="0"/>
              <a:t>V5 GA – Mid July</a:t>
            </a:r>
          </a:p>
          <a:p>
            <a:r>
              <a:rPr lang="en-US" dirty="0"/>
              <a:t>Upcoming Features</a:t>
            </a:r>
          </a:p>
          <a:p>
            <a:pPr lvl="1"/>
            <a:r>
              <a:rPr lang="en-US" dirty="0"/>
              <a:t>Templates</a:t>
            </a:r>
          </a:p>
          <a:p>
            <a:pPr lvl="1"/>
            <a:r>
              <a:rPr lang="en-US" dirty="0"/>
              <a:t>Components </a:t>
            </a:r>
          </a:p>
          <a:p>
            <a:pPr lvl="1"/>
            <a:r>
              <a:rPr lang="en-US" dirty="0"/>
              <a:t>Cascading Properties</a:t>
            </a:r>
          </a:p>
        </p:txBody>
      </p:sp>
    </p:spTree>
    <p:extLst>
      <p:ext uri="{BB962C8B-B14F-4D97-AF65-F5344CB8AC3E}">
        <p14:creationId xmlns:p14="http://schemas.microsoft.com/office/powerpoint/2010/main" val="3283873384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ponso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421C8E53CB9745ACC21EB3D24457A9" ma:contentTypeVersion="15" ma:contentTypeDescription="Create a new document." ma:contentTypeScope="" ma:versionID="7e62250a33803332866e3facd4f98ec2">
  <xsd:schema xmlns:xsd="http://www.w3.org/2001/XMLSchema" xmlns:xs="http://www.w3.org/2001/XMLSchema" xmlns:p="http://schemas.microsoft.com/office/2006/metadata/properties" xmlns:ns2="bd297347-8c74-4a03-a42f-06ff7841fbbf" xmlns:ns3="5b653a37-a943-418c-a7e6-aa09ee196dc6" targetNamespace="http://schemas.microsoft.com/office/2006/metadata/properties" ma:root="true" ma:fieldsID="8e387104aad9f8495ba2f79a895c97b8" ns2:_="" ns3:_="">
    <xsd:import namespace="bd297347-8c74-4a03-a42f-06ff7841fbbf"/>
    <xsd:import namespace="5b653a37-a943-418c-a7e6-aa09ee196dc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297347-8c74-4a03-a42f-06ff7841fbb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a0530233-fbd5-46b3-8246-79f8dc20705a}" ma:internalName="TaxCatchAll" ma:showField="CatchAllData" ma:web="bd297347-8c74-4a03-a42f-06ff7841fb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653a37-a943-418c-a7e6-aa09ee196d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5b653a37-a943-418c-a7e6-aa09ee196dc6" xsi:nil="true"/>
    <TaxCatchAll xmlns="bd297347-8c74-4a03-a42f-06ff7841fbbf" xsi:nil="true"/>
    <lcf76f155ced4ddcb4097134ff3c332f xmlns="5b653a37-a943-418c-a7e6-aa09ee196dc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3240E57-D4E9-4651-B75C-E01F9F741C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297347-8c74-4a03-a42f-06ff7841fbbf"/>
    <ds:schemaRef ds:uri="5b653a37-a943-418c-a7e6-aa09ee196d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  <ds:schemaRef ds:uri="5b653a37-a943-418c-a7e6-aa09ee196dc6"/>
    <ds:schemaRef ds:uri="bd297347-8c74-4a03-a42f-06ff7841fbb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178</Words>
  <Application>Microsoft Office PowerPoint</Application>
  <PresentationFormat>Widescreen</PresentationFormat>
  <Paragraphs>51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Wingdings</vt:lpstr>
      <vt:lpstr>Intro Title</vt:lpstr>
      <vt:lpstr>Content</vt:lpstr>
      <vt:lpstr>Sponsor</vt:lpstr>
      <vt:lpstr>PowerPoint Presentation</vt:lpstr>
      <vt:lpstr>PowerPoint Presentation</vt:lpstr>
      <vt:lpstr>PowerPoint Presentation</vt:lpstr>
      <vt:lpstr>PowerShell Universal</vt:lpstr>
      <vt:lpstr>What is Blazor?</vt:lpstr>
      <vt:lpstr>What is PSBlazor?</vt:lpstr>
      <vt:lpstr>PowerShell vs Blazor Apps</vt:lpstr>
      <vt:lpstr>Demos</vt:lpstr>
      <vt:lpstr>Roadmap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Adam Driscoll</cp:lastModifiedBy>
  <cp:revision>27</cp:revision>
  <dcterms:created xsi:type="dcterms:W3CDTF">2022-05-02T14:38:43Z</dcterms:created>
  <dcterms:modified xsi:type="dcterms:W3CDTF">2024-02-27T09:31:58Z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0x01010090421C8E53CB9745ACC21EB3D24457A9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